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61" r:id="rId2"/>
    <p:sldId id="259" r:id="rId3"/>
    <p:sldId id="260" r:id="rId4"/>
    <p:sldId id="256" r:id="rId5"/>
    <p:sldId id="258" r:id="rId6"/>
    <p:sldId id="257" r:id="rId7"/>
    <p:sldId id="264" r:id="rId8"/>
    <p:sldId id="267" r:id="rId9"/>
    <p:sldId id="263" r:id="rId10"/>
    <p:sldId id="266" r:id="rId11"/>
    <p:sldId id="265" r:id="rId12"/>
    <p:sldId id="262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76"/>
  </p:normalViewPr>
  <p:slideViewPr>
    <p:cSldViewPr snapToGrid="0" snapToObjects="1">
      <p:cViewPr>
        <p:scale>
          <a:sx n="120" d="100"/>
          <a:sy n="120" d="100"/>
        </p:scale>
        <p:origin x="1088" y="-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24B6D-07C2-6748-A2CF-71D556CE4ACC}" type="datetimeFigureOut">
              <a:rPr lang="en-US" smtClean="0"/>
              <a:t>1/1/18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E37E81-04B4-884B-AB4F-3E77BBF8D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02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37E81-04B4-884B-AB4F-3E77BBF8DE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20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C518E-E864-DC4D-95F1-EDCCEB600683}" type="datetime1">
              <a:rPr lang="en-US" smtClean="0"/>
              <a:t>1/1/18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4A30-E0A2-D941-889F-79684416FD0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76A2E-3D13-BC49-A2BA-B6FD23976040}" type="datetime1">
              <a:rPr lang="en-US" smtClean="0"/>
              <a:t>1/1/18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4A30-E0A2-D941-889F-79684416FD0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5B35E-AE09-AC4E-90EA-D7CF3AD5D18B}" type="datetime1">
              <a:rPr lang="en-US" smtClean="0"/>
              <a:t>1/1/18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4A30-E0A2-D941-889F-79684416FD0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DEA1A-9AB8-104D-9277-2D54F09A7490}" type="datetime1">
              <a:rPr lang="en-US" smtClean="0"/>
              <a:t>1/1/18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4A30-E0A2-D941-889F-79684416FD0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71578-0CAB-5243-8071-FEAE430B1B69}" type="datetime1">
              <a:rPr lang="en-US" smtClean="0"/>
              <a:t>1/1/18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4A30-E0A2-D941-889F-79684416FD0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1FE9D-5ACD-1741-BF12-8C95AE86E145}" type="datetime1">
              <a:rPr lang="en-US" smtClean="0"/>
              <a:t>1/1/18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4A30-E0A2-D941-889F-79684416FD0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C5BEB-F339-5340-A928-4FCBC008C3FD}" type="datetime1">
              <a:rPr lang="en-US" smtClean="0"/>
              <a:t>1/1/18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4A30-E0A2-D941-889F-79684416FD0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5ADD6-C8D9-E74C-B5E2-50E300F8AD1D}" type="datetime1">
              <a:rPr lang="en-US" smtClean="0"/>
              <a:t>1/1/18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4A30-E0A2-D941-889F-79684416FD0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6F799-95C7-B84A-A8D3-E027ECE2BFB3}" type="datetime1">
              <a:rPr lang="en-US" smtClean="0"/>
              <a:t>1/1/18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4A30-E0A2-D941-889F-79684416FD0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3958-7FBB-1942-A2A2-35B24B157828}" type="datetime1">
              <a:rPr lang="en-US" smtClean="0"/>
              <a:t>1/1/18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4A30-E0A2-D941-889F-79684416FD0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93ADF-9958-BA4E-AB73-4F05225F3594}" type="datetime1">
              <a:rPr lang="en-US" smtClean="0"/>
              <a:t>1/1/18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4A30-E0A2-D941-889F-79684416FD0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09149-8BAE-D443-8B99-143413C27852}" type="datetime1">
              <a:rPr lang="en-US" smtClean="0"/>
              <a:t>1/1/18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14A30-E0A2-D941-889F-79684416F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96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parkfun.com/products/1441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9.png"/><Relationship Id="rId5" Type="http://schemas.openxmlformats.org/officeDocument/2006/relationships/image" Target="../media/image17.png"/><Relationship Id="rId6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3.tiff"/><Relationship Id="rId5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2341" y="179499"/>
            <a:ext cx="4318105" cy="759137"/>
          </a:xfrm>
        </p:spPr>
        <p:txBody>
          <a:bodyPr/>
          <a:lstStyle/>
          <a:p>
            <a:pPr algn="ctr"/>
            <a:r>
              <a:rPr lang="en-US" b="1" dirty="0"/>
              <a:t>CoderDojo Robot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5555" t="5535" r="10000" b="5904"/>
          <a:stretch/>
        </p:blipFill>
        <p:spPr>
          <a:xfrm>
            <a:off x="491560" y="1419097"/>
            <a:ext cx="4385239" cy="39270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1560" y="916871"/>
            <a:ext cx="7121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Low Cost ($25) Arduino Nano Collision Avoidance Robot with Ultrasonic Ping Distance Sensor.  Ages 10 to 18.</a:t>
            </a:r>
            <a:endParaRPr lang="en-US" sz="1200" dirty="0"/>
          </a:p>
        </p:txBody>
      </p:sp>
      <p:sp>
        <p:nvSpPr>
          <p:cNvPr id="7" name="Rounded Rectangle 6"/>
          <p:cNvSpPr/>
          <p:nvPr/>
        </p:nvSpPr>
        <p:spPr>
          <a:xfrm>
            <a:off x="5692070" y="1633664"/>
            <a:ext cx="2831690" cy="1010538"/>
          </a:xfrm>
          <a:prstGeom prst="roundRect">
            <a:avLst>
              <a:gd name="adj" fmla="val 11007"/>
            </a:avLst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843085" y="1419097"/>
            <a:ext cx="2150477" cy="394335"/>
          </a:xfrm>
          <a:prstGeom prst="roundRect">
            <a:avLst>
              <a:gd name="adj" fmla="val 1100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45720" rIns="45720" rtlCol="0" anchor="ctr">
            <a:spAutoFit/>
          </a:bodyPr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Three Keys to Success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07563" y="1842732"/>
            <a:ext cx="2800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2 hours of mentoring every other week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Bring your own ideas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Build things with other students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311198" y="6140645"/>
            <a:ext cx="8580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www.instructables.com</a:t>
            </a:r>
            <a:r>
              <a:rPr lang="en-US" dirty="0" smtClean="0"/>
              <a:t>/id/Collision-Avoidance-Robot-for-Teaching-Programming/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07655" y="3961171"/>
            <a:ext cx="2700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Contact:</a:t>
            </a:r>
            <a:endParaRPr lang="en-US" dirty="0" smtClean="0"/>
          </a:p>
          <a:p>
            <a:r>
              <a:rPr lang="en-US" dirty="0" smtClean="0"/>
              <a:t>Dan.McCreary@gmail.com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11198" y="5763985"/>
            <a:ext cx="476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dmccreary</a:t>
            </a:r>
            <a:r>
              <a:rPr lang="en-US" dirty="0" smtClean="0"/>
              <a:t>/</a:t>
            </a:r>
            <a:r>
              <a:rPr lang="en-US" dirty="0" err="1" smtClean="0"/>
              <a:t>coderdojo</a:t>
            </a:r>
            <a:r>
              <a:rPr lang="en-US" dirty="0" smtClean="0"/>
              <a:t>-robots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4A30-E0A2-D941-889F-79684416FD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58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814141" cy="751293"/>
          </a:xfrm>
        </p:spPr>
        <p:txBody>
          <a:bodyPr/>
          <a:lstStyle/>
          <a:p>
            <a:r>
              <a:rPr lang="en-US" b="1" dirty="0" smtClean="0"/>
              <a:t>Common Arduino Functions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/>
              <a:t>Common Functions</a:t>
            </a:r>
          </a:p>
          <a:p>
            <a:pPr lvl="1"/>
            <a:r>
              <a:rPr lang="en-US" sz="1400" b="1" dirty="0" smtClean="0"/>
              <a:t>setup()</a:t>
            </a:r>
            <a:r>
              <a:rPr lang="en-US" sz="1400" dirty="0" smtClean="0"/>
              <a:t> </a:t>
            </a:r>
            <a:r>
              <a:rPr lang="mr-IN" sz="1400" dirty="0" smtClean="0"/>
              <a:t>–</a:t>
            </a:r>
            <a:r>
              <a:rPr lang="en-US" sz="1400" dirty="0" smtClean="0"/>
              <a:t> runs only once at power on or reset</a:t>
            </a:r>
          </a:p>
          <a:p>
            <a:pPr lvl="1"/>
            <a:r>
              <a:rPr lang="en-US" sz="1400" b="1" dirty="0"/>
              <a:t>l</a:t>
            </a:r>
            <a:r>
              <a:rPr lang="en-US" sz="1400" b="1" dirty="0" smtClean="0"/>
              <a:t>oop() </a:t>
            </a:r>
            <a:r>
              <a:rPr lang="mr-IN" sz="1400" dirty="0" smtClean="0"/>
              <a:t>–</a:t>
            </a:r>
            <a:r>
              <a:rPr lang="en-US" sz="1400" dirty="0" smtClean="0"/>
              <a:t> runs continually until power off</a:t>
            </a:r>
          </a:p>
          <a:p>
            <a:pPr lvl="1"/>
            <a:r>
              <a:rPr lang="en-US" sz="1400" b="1" dirty="0" err="1" smtClean="0"/>
              <a:t>pinmode</a:t>
            </a:r>
            <a:r>
              <a:rPr lang="en-US" sz="1400" b="1" dirty="0" smtClean="0"/>
              <a:t>(pin, value) </a:t>
            </a:r>
            <a:r>
              <a:rPr lang="mr-IN" sz="1400" dirty="0" smtClean="0"/>
              <a:t>–</a:t>
            </a:r>
            <a:r>
              <a:rPr lang="en-US" sz="1400" dirty="0" smtClean="0"/>
              <a:t> set a pin to be INPUT or OUTPUT</a:t>
            </a:r>
          </a:p>
          <a:p>
            <a:pPr lvl="1"/>
            <a:r>
              <a:rPr lang="en-US" sz="1400" b="1" dirty="0" err="1" smtClean="0"/>
              <a:t>digitalWrite</a:t>
            </a:r>
            <a:r>
              <a:rPr lang="en-US" sz="1400" b="1" dirty="0" smtClean="0"/>
              <a:t>(pin, value)</a:t>
            </a:r>
            <a:r>
              <a:rPr lang="en-US" sz="1400" dirty="0" smtClean="0"/>
              <a:t> </a:t>
            </a:r>
            <a:r>
              <a:rPr lang="mr-IN" sz="1400" dirty="0" smtClean="0"/>
              <a:t>–</a:t>
            </a:r>
            <a:r>
              <a:rPr lang="en-US" sz="1400" dirty="0" smtClean="0"/>
              <a:t> set a digital output value to HIGH (on) or LOW (off)</a:t>
            </a:r>
          </a:p>
          <a:p>
            <a:pPr lvl="1"/>
            <a:r>
              <a:rPr lang="en-US" sz="1400" b="1" dirty="0" err="1"/>
              <a:t>a</a:t>
            </a:r>
            <a:r>
              <a:rPr lang="en-US" sz="1400" b="1" dirty="0" err="1" smtClean="0"/>
              <a:t>nalogWrite</a:t>
            </a:r>
            <a:r>
              <a:rPr lang="en-US" sz="1400" b="1" dirty="0" smtClean="0"/>
              <a:t>(pin, value)</a:t>
            </a:r>
            <a:r>
              <a:rPr lang="en-US" sz="1400" dirty="0" smtClean="0"/>
              <a:t> </a:t>
            </a:r>
            <a:r>
              <a:rPr lang="mr-IN" sz="1400" dirty="0" smtClean="0"/>
              <a:t>–</a:t>
            </a:r>
            <a:r>
              <a:rPr lang="en-US" sz="1400" dirty="0" smtClean="0"/>
              <a:t> set a PWM pin to a value of 0 to 255</a:t>
            </a:r>
          </a:p>
          <a:p>
            <a:pPr lvl="1"/>
            <a:r>
              <a:rPr lang="en-US" sz="1400" b="1" dirty="0" err="1" smtClean="0"/>
              <a:t>analogRead</a:t>
            </a:r>
            <a:r>
              <a:rPr lang="en-US" sz="1400" b="1" dirty="0" smtClean="0"/>
              <a:t>(pin)</a:t>
            </a:r>
            <a:r>
              <a:rPr lang="en-US" sz="1400" dirty="0" smtClean="0"/>
              <a:t> </a:t>
            </a:r>
            <a:r>
              <a:rPr lang="mr-IN" sz="1400" dirty="0" smtClean="0"/>
              <a:t>–</a:t>
            </a:r>
            <a:r>
              <a:rPr lang="en-US" sz="1400" dirty="0" smtClean="0"/>
              <a:t> read a value of a pin from 0 to 1023</a:t>
            </a:r>
          </a:p>
          <a:p>
            <a:pPr lvl="1"/>
            <a:r>
              <a:rPr lang="en-US" sz="1400" b="1" dirty="0"/>
              <a:t>d</a:t>
            </a:r>
            <a:r>
              <a:rPr lang="en-US" sz="1400" b="1" dirty="0" smtClean="0"/>
              <a:t>elay(time-in-</a:t>
            </a:r>
            <a:r>
              <a:rPr lang="en-US" sz="1400" b="1" dirty="0" err="1" smtClean="0"/>
              <a:t>msec</a:t>
            </a:r>
            <a:r>
              <a:rPr lang="en-US" sz="1400" b="1" dirty="0" smtClean="0"/>
              <a:t>) </a:t>
            </a:r>
            <a:r>
              <a:rPr lang="mr-IN" sz="1400" dirty="0" smtClean="0"/>
              <a:t>–</a:t>
            </a:r>
            <a:r>
              <a:rPr lang="en-US" sz="1400" dirty="0" smtClean="0"/>
              <a:t> wait for this time before continuing</a:t>
            </a:r>
          </a:p>
          <a:p>
            <a:pPr marL="0" indent="0">
              <a:buNone/>
            </a:pPr>
            <a:r>
              <a:rPr lang="en-US" sz="1800" b="1" dirty="0" smtClean="0"/>
              <a:t>Debugging</a:t>
            </a:r>
          </a:p>
          <a:p>
            <a:pPr lvl="1"/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Serial</a:t>
            </a:r>
            <a:r>
              <a:rPr lang="en-US" sz="1400" b="1" dirty="0" err="1">
                <a:solidFill>
                  <a:srgbClr val="640032"/>
                </a:solidFill>
                <a:highlight>
                  <a:srgbClr val="FFFFFF"/>
                </a:highlight>
              </a:rPr>
              <a:t>.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begin</a:t>
            </a:r>
            <a:r>
              <a:rPr lang="en-US" sz="1400" b="1" dirty="0">
                <a:solidFill>
                  <a:srgbClr val="960000"/>
                </a:solidFill>
                <a:highlight>
                  <a:srgbClr val="FFFFFF"/>
                </a:highlight>
              </a:rPr>
              <a:t>(</a:t>
            </a:r>
            <a:r>
              <a:rPr lang="en-US" sz="1400" b="1" dirty="0">
                <a:solidFill>
                  <a:srgbClr val="000096"/>
                </a:solidFill>
                <a:highlight>
                  <a:srgbClr val="FFFFFF"/>
                </a:highlight>
              </a:rPr>
              <a:t>9600</a:t>
            </a:r>
            <a:r>
              <a:rPr lang="en-US" sz="1400" b="1" dirty="0" smtClean="0">
                <a:solidFill>
                  <a:srgbClr val="960000"/>
                </a:solidFill>
                <a:highlight>
                  <a:srgbClr val="FFFFFF"/>
                </a:highlight>
              </a:rPr>
              <a:t>)</a:t>
            </a:r>
            <a:r>
              <a:rPr lang="en-US" sz="1400" b="1" dirty="0">
                <a:solidFill>
                  <a:srgbClr val="640032"/>
                </a:solidFill>
                <a:highlight>
                  <a:srgbClr val="FFFFFF"/>
                </a:highlight>
              </a:rPr>
              <a:t> </a:t>
            </a:r>
            <a:r>
              <a:rPr lang="mr-IN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–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smtClean="0">
                <a:solidFill>
                  <a:srgbClr val="640032"/>
                </a:solidFill>
                <a:highlight>
                  <a:srgbClr val="FFFFFF"/>
                </a:highlight>
              </a:rPr>
              <a:t>put in setup() to initialize the serial console</a:t>
            </a:r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1"/>
            <a:r>
              <a:rPr lang="en-US" sz="1400" b="1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Serial</a:t>
            </a:r>
            <a:r>
              <a:rPr lang="en-US" sz="1400" b="1" dirty="0" err="1" smtClean="0">
                <a:solidFill>
                  <a:srgbClr val="640032"/>
                </a:solidFill>
                <a:highlight>
                  <a:srgbClr val="FFFFFF"/>
                </a:highlight>
              </a:rPr>
              <a:t>.</a:t>
            </a:r>
            <a:r>
              <a:rPr lang="en-US" sz="1400" b="1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print</a:t>
            </a:r>
            <a:r>
              <a:rPr lang="en-US" sz="1400" b="1" dirty="0" smtClean="0">
                <a:solidFill>
                  <a:srgbClr val="960000"/>
                </a:solidFill>
                <a:highlight>
                  <a:srgbClr val="FFFFFF"/>
                </a:highlight>
              </a:rPr>
              <a:t>(</a:t>
            </a:r>
            <a:r>
              <a:rPr lang="en-US" sz="1400" b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”Hello World"</a:t>
            </a:r>
            <a:r>
              <a:rPr lang="en-US" sz="1400" b="1" dirty="0" smtClean="0">
                <a:solidFill>
                  <a:srgbClr val="960000"/>
                </a:solidFill>
                <a:highlight>
                  <a:srgbClr val="FFFFFF"/>
                </a:highlight>
              </a:rPr>
              <a:t>)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 - </a:t>
            </a:r>
            <a:r>
              <a:rPr lang="en-US" sz="1400" dirty="0" smtClean="0">
                <a:solidFill>
                  <a:srgbClr val="640032"/>
                </a:solidFill>
                <a:highlight>
                  <a:srgbClr val="FFFFFF"/>
                </a:highlight>
              </a:rPr>
              <a:t>write a debug message to the console</a:t>
            </a:r>
          </a:p>
          <a:p>
            <a:pPr lvl="1"/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Serial</a:t>
            </a:r>
            <a:r>
              <a:rPr lang="en-US" sz="1400" b="1" dirty="0" err="1">
                <a:solidFill>
                  <a:srgbClr val="640032"/>
                </a:solidFill>
                <a:highlight>
                  <a:srgbClr val="FFFFFF"/>
                </a:highlight>
              </a:rPr>
              <a:t>.</a:t>
            </a:r>
            <a:r>
              <a:rPr lang="en-US" sz="14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println</a:t>
            </a:r>
            <a:r>
              <a:rPr lang="en-US" sz="1400" b="1" dirty="0">
                <a:solidFill>
                  <a:srgbClr val="960000"/>
                </a:solidFill>
                <a:highlight>
                  <a:srgbClr val="FFFFFF"/>
                </a:highlight>
              </a:rPr>
              <a:t>(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”Hello World"</a:t>
            </a:r>
            <a:r>
              <a:rPr lang="en-US" sz="1400" b="1" dirty="0">
                <a:solidFill>
                  <a:srgbClr val="960000"/>
                </a:solidFill>
                <a:highlight>
                  <a:srgbClr val="FFFFFF"/>
                </a:highlight>
              </a:rPr>
              <a:t>)</a:t>
            </a:r>
            <a:r>
              <a:rPr lang="en-US" sz="1400" b="1" dirty="0">
                <a:solidFill>
                  <a:srgbClr val="640032"/>
                </a:solidFill>
                <a:highlight>
                  <a:srgbClr val="FFFFFF"/>
                </a:highlight>
              </a:rPr>
              <a:t> - </a:t>
            </a:r>
            <a:r>
              <a:rPr lang="en-US" sz="1400" dirty="0">
                <a:solidFill>
                  <a:srgbClr val="640032"/>
                </a:solidFill>
                <a:highlight>
                  <a:srgbClr val="FFFFFF"/>
                </a:highlight>
              </a:rPr>
              <a:t>write a debug message to the </a:t>
            </a:r>
            <a:r>
              <a:rPr lang="en-US" sz="1400" dirty="0" smtClean="0">
                <a:solidFill>
                  <a:srgbClr val="640032"/>
                </a:solidFill>
                <a:highlight>
                  <a:srgbClr val="FFFFFF"/>
                </a:highlight>
              </a:rPr>
              <a:t>console with a new line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4A30-E0A2-D941-889F-79684416FD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033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43550" y="498476"/>
            <a:ext cx="3295650" cy="5857875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200" b="1" dirty="0">
                <a:solidFill>
                  <a:srgbClr val="000066"/>
                </a:solidFill>
                <a:highlight>
                  <a:srgbClr val="FFFFFF"/>
                </a:highlight>
              </a:rPr>
              <a:t>void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loop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()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{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Serial</a:t>
            </a:r>
            <a:r>
              <a:rPr lang="en-US" sz="1200" b="1" dirty="0" err="1">
                <a:solidFill>
                  <a:srgbClr val="640032"/>
                </a:solidFill>
                <a:highlight>
                  <a:srgbClr val="FFFFFF"/>
                </a:highlight>
              </a:rPr>
              <a:t>.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println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(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</a:rPr>
              <a:t>"Right Forward Test"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)</a:t>
            </a:r>
            <a:r>
              <a:rPr lang="en-US" sz="1200" b="1" dirty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digitalWrite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(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right_forward</a:t>
            </a:r>
            <a:r>
              <a:rPr lang="en-US" sz="1200" b="1" dirty="0">
                <a:solidFill>
                  <a:srgbClr val="640032"/>
                </a:solidFill>
                <a:highlight>
                  <a:srgbClr val="FFFFFF"/>
                </a:highlight>
              </a:rPr>
              <a:t>,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HIGH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)</a:t>
            </a:r>
            <a:r>
              <a:rPr lang="en-US" sz="1200" b="1" dirty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delay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(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delay_time_on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)</a:t>
            </a:r>
            <a:r>
              <a:rPr lang="en-US" sz="1200" b="1" dirty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digitalWrite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(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right_forward</a:t>
            </a:r>
            <a:r>
              <a:rPr lang="en-US" sz="1200" b="1" dirty="0">
                <a:solidFill>
                  <a:srgbClr val="640032"/>
                </a:solidFill>
                <a:highlight>
                  <a:srgbClr val="FFFFFF"/>
                </a:highlight>
              </a:rPr>
              <a:t>,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LOW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)</a:t>
            </a:r>
            <a:r>
              <a:rPr lang="en-US" sz="1200" b="1" dirty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delay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(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delay_time_off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)</a:t>
            </a:r>
            <a:r>
              <a:rPr lang="en-US" sz="1200" b="1" dirty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b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Serial</a:t>
            </a:r>
            <a:r>
              <a:rPr lang="en-US" sz="1200" b="1" dirty="0" err="1">
                <a:solidFill>
                  <a:srgbClr val="640032"/>
                </a:solidFill>
                <a:highlight>
                  <a:srgbClr val="FFFFFF"/>
                </a:highlight>
              </a:rPr>
              <a:t>.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println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(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</a:rPr>
              <a:t>"Right reverse test"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)</a:t>
            </a:r>
            <a:r>
              <a:rPr lang="en-US" sz="1200" b="1" dirty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digitalWrite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(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right_reverse</a:t>
            </a:r>
            <a:r>
              <a:rPr lang="en-US" sz="1200" b="1" dirty="0">
                <a:solidFill>
                  <a:srgbClr val="640032"/>
                </a:solidFill>
                <a:highlight>
                  <a:srgbClr val="FFFFFF"/>
                </a:highlight>
              </a:rPr>
              <a:t>,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HIGH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)</a:t>
            </a:r>
            <a:r>
              <a:rPr lang="en-US" sz="1200" b="1" dirty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delay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(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delay_time_on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)</a:t>
            </a:r>
            <a:r>
              <a:rPr lang="en-US" sz="1200" b="1" dirty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digitalWrite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(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right_reverse</a:t>
            </a:r>
            <a:r>
              <a:rPr lang="en-US" sz="1200" b="1" dirty="0">
                <a:solidFill>
                  <a:srgbClr val="640032"/>
                </a:solidFill>
                <a:highlight>
                  <a:srgbClr val="FFFFFF"/>
                </a:highlight>
              </a:rPr>
              <a:t>,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LOW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)</a:t>
            </a:r>
            <a:r>
              <a:rPr lang="en-US" sz="1200" b="1" dirty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delay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(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delay_time_off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)</a:t>
            </a:r>
            <a:r>
              <a:rPr lang="en-US" sz="1200" b="1" dirty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b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Serial</a:t>
            </a:r>
            <a:r>
              <a:rPr lang="en-US" sz="1200" b="1" dirty="0" err="1">
                <a:solidFill>
                  <a:srgbClr val="640032"/>
                </a:solidFill>
                <a:highlight>
                  <a:srgbClr val="FFFFFF"/>
                </a:highlight>
              </a:rPr>
              <a:t>.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println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(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</a:rPr>
              <a:t>"Left Forward Test"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)</a:t>
            </a:r>
            <a:r>
              <a:rPr lang="en-US" sz="1200" b="1" dirty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digitalWrite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(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left_forward</a:t>
            </a:r>
            <a:r>
              <a:rPr lang="en-US" sz="1200" b="1" dirty="0">
                <a:solidFill>
                  <a:srgbClr val="640032"/>
                </a:solidFill>
                <a:highlight>
                  <a:srgbClr val="FFFFFF"/>
                </a:highlight>
              </a:rPr>
              <a:t>,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HIGH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)</a:t>
            </a:r>
            <a:r>
              <a:rPr lang="en-US" sz="1200" b="1" dirty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delay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(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delay_time_on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)</a:t>
            </a:r>
            <a:r>
              <a:rPr lang="en-US" sz="1200" b="1" dirty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digitalWrite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(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left_forward</a:t>
            </a:r>
            <a:r>
              <a:rPr lang="en-US" sz="1200" b="1" dirty="0">
                <a:solidFill>
                  <a:srgbClr val="640032"/>
                </a:solidFill>
                <a:highlight>
                  <a:srgbClr val="FFFFFF"/>
                </a:highlight>
              </a:rPr>
              <a:t>,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LOW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)</a:t>
            </a:r>
            <a:r>
              <a:rPr lang="en-US" sz="1200" b="1" dirty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delay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(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delay_time_off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)</a:t>
            </a:r>
            <a:r>
              <a:rPr lang="en-US" sz="1200" b="1" dirty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b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Serial</a:t>
            </a:r>
            <a:r>
              <a:rPr lang="en-US" sz="1200" b="1" dirty="0" err="1">
                <a:solidFill>
                  <a:srgbClr val="640032"/>
                </a:solidFill>
                <a:highlight>
                  <a:srgbClr val="FFFFFF"/>
                </a:highlight>
              </a:rPr>
              <a:t>.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println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(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</a:rPr>
              <a:t>"Left Reverse Test"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)</a:t>
            </a:r>
            <a:r>
              <a:rPr lang="en-US" sz="1200" b="1" dirty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digitalWrite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(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left_reverse</a:t>
            </a:r>
            <a:r>
              <a:rPr lang="en-US" sz="1200" b="1" dirty="0">
                <a:solidFill>
                  <a:srgbClr val="640032"/>
                </a:solidFill>
                <a:highlight>
                  <a:srgbClr val="FFFFFF"/>
                </a:highlight>
              </a:rPr>
              <a:t>,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HIGH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)</a:t>
            </a:r>
            <a:r>
              <a:rPr lang="en-US" sz="1200" b="1" dirty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delay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(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delay_time_on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)</a:t>
            </a:r>
            <a:r>
              <a:rPr lang="en-US" sz="1200" b="1" dirty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digitalWrite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(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left_reverse</a:t>
            </a:r>
            <a:r>
              <a:rPr lang="en-US" sz="1200" b="1" dirty="0">
                <a:solidFill>
                  <a:srgbClr val="640032"/>
                </a:solidFill>
                <a:highlight>
                  <a:srgbClr val="FFFFFF"/>
                </a:highlight>
              </a:rPr>
              <a:t>,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LOW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)</a:t>
            </a:r>
            <a:r>
              <a:rPr lang="en-US" sz="1200" b="1" dirty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b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>  delay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(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</a:rPr>
              <a:t>delay_end_of_test</a:t>
            </a: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)</a:t>
            </a:r>
            <a:r>
              <a:rPr lang="en-US" sz="1200" b="1" dirty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200" b="1" dirty="0">
                <a:solidFill>
                  <a:srgbClr val="960000"/>
                </a:solidFill>
                <a:highlight>
                  <a:srgbClr val="FFFFFF"/>
                </a:highlight>
              </a:rPr>
              <a:t>}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4A30-E0A2-D941-889F-79684416FD0D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66700" y="498476"/>
            <a:ext cx="4916539" cy="4832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solidFill>
                  <a:srgbClr val="000066"/>
                </a:solidFill>
                <a:highlight>
                  <a:srgbClr val="FFFFFF"/>
                </a:highlight>
              </a:rPr>
              <a:t>int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right_forward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=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 smtClean="0">
                <a:solidFill>
                  <a:srgbClr val="000096"/>
                </a:solidFill>
                <a:highlight>
                  <a:srgbClr val="FFFFFF"/>
                </a:highlight>
              </a:rPr>
              <a:t>5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400" b="1" dirty="0" err="1" smtClean="0">
                <a:solidFill>
                  <a:srgbClr val="000066"/>
                </a:solidFill>
                <a:highlight>
                  <a:srgbClr val="FFFFFF"/>
                </a:highlight>
              </a:rPr>
              <a:t>int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right_reverse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=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 smtClean="0">
                <a:solidFill>
                  <a:srgbClr val="000096"/>
                </a:solidFill>
                <a:highlight>
                  <a:srgbClr val="FFFFFF"/>
                </a:highlight>
              </a:rPr>
              <a:t>3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400" b="1" dirty="0" err="1" smtClean="0">
                <a:solidFill>
                  <a:srgbClr val="000066"/>
                </a:solidFill>
                <a:highlight>
                  <a:srgbClr val="FFFFFF"/>
                </a:highlight>
              </a:rPr>
              <a:t>int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left_forward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=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 smtClean="0">
                <a:solidFill>
                  <a:srgbClr val="000096"/>
                </a:solidFill>
                <a:highlight>
                  <a:srgbClr val="FFFFFF"/>
                </a:highlight>
              </a:rPr>
              <a:t>6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400" b="1" dirty="0" err="1" smtClean="0">
                <a:solidFill>
                  <a:srgbClr val="000066"/>
                </a:solidFill>
                <a:highlight>
                  <a:srgbClr val="FFFFFF"/>
                </a:highlight>
              </a:rPr>
              <a:t>int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left_reverse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=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 smtClean="0">
                <a:solidFill>
                  <a:srgbClr val="000096"/>
                </a:solidFill>
                <a:highlight>
                  <a:srgbClr val="FFFFFF"/>
                </a:highlight>
              </a:rPr>
              <a:t>9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400" b="1" dirty="0" err="1" smtClean="0">
                <a:solidFill>
                  <a:srgbClr val="000066"/>
                </a:solidFill>
                <a:highlight>
                  <a:srgbClr val="FFFFFF"/>
                </a:highlight>
              </a:rPr>
              <a:t>int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delay_time_on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=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 smtClean="0">
                <a:solidFill>
                  <a:srgbClr val="000096"/>
                </a:solidFill>
                <a:highlight>
                  <a:srgbClr val="FFFFFF"/>
                </a:highlight>
              </a:rPr>
              <a:t>2000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 smtClean="0">
                <a:solidFill>
                  <a:srgbClr val="006648"/>
                </a:solidFill>
                <a:highlight>
                  <a:srgbClr val="FFFFFF"/>
                </a:highlight>
              </a:rPr>
              <a:t>// how long should each wheel turn?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400" b="1" dirty="0" err="1" smtClean="0">
                <a:solidFill>
                  <a:srgbClr val="000066"/>
                </a:solidFill>
                <a:highlight>
                  <a:srgbClr val="FFFFFF"/>
                </a:highlight>
              </a:rPr>
              <a:t>int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delay_time_off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=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 smtClean="0">
                <a:solidFill>
                  <a:srgbClr val="000096"/>
                </a:solidFill>
                <a:highlight>
                  <a:srgbClr val="FFFFFF"/>
                </a:highlight>
              </a:rPr>
              <a:t>1000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 smtClean="0">
                <a:solidFill>
                  <a:srgbClr val="006648"/>
                </a:solidFill>
                <a:highlight>
                  <a:srgbClr val="FFFFFF"/>
                </a:highlight>
              </a:rPr>
              <a:t>// delay between tests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400" b="1" dirty="0" err="1" smtClean="0">
                <a:solidFill>
                  <a:srgbClr val="000066"/>
                </a:solidFill>
                <a:highlight>
                  <a:srgbClr val="FFFFFF"/>
                </a:highlight>
              </a:rPr>
              <a:t>int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delay_end_of_test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=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 smtClean="0">
                <a:solidFill>
                  <a:srgbClr val="000096"/>
                </a:solidFill>
                <a:highlight>
                  <a:srgbClr val="FFFFFF"/>
                </a:highlight>
              </a:rPr>
              <a:t>3000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 smtClean="0">
                <a:solidFill>
                  <a:srgbClr val="006648"/>
                </a:solidFill>
                <a:highlight>
                  <a:srgbClr val="FFFFFF"/>
                </a:highlight>
              </a:rPr>
              <a:t>// delay between tests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400" b="1" dirty="0" smtClean="0">
                <a:solidFill>
                  <a:srgbClr val="000066"/>
                </a:solidFill>
                <a:highlight>
                  <a:srgbClr val="FFFFFF"/>
                </a:highlight>
              </a:rPr>
              <a:t>void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setup</a:t>
            </a:r>
            <a:r>
              <a:rPr lang="en-US" sz="1400" b="1" dirty="0" smtClean="0">
                <a:solidFill>
                  <a:srgbClr val="960000"/>
                </a:solidFill>
                <a:highlight>
                  <a:srgbClr val="FFFFFF"/>
                </a:highlight>
              </a:rPr>
              <a:t>()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 smtClean="0">
                <a:solidFill>
                  <a:srgbClr val="960000"/>
                </a:solidFill>
                <a:highlight>
                  <a:srgbClr val="FFFFFF"/>
                </a:highlight>
              </a:rPr>
              <a:t>{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400" b="1" dirty="0" smtClean="0">
                <a:solidFill>
                  <a:srgbClr val="006648"/>
                </a:solidFill>
                <a:highlight>
                  <a:srgbClr val="FFFFFF"/>
                </a:highlight>
              </a:rPr>
              <a:t>// Turn these pins on for PWM OUTPUT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400" b="1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pinMode</a:t>
            </a:r>
            <a:r>
              <a:rPr lang="en-US" sz="1400" b="1" dirty="0" smtClean="0">
                <a:solidFill>
                  <a:srgbClr val="960000"/>
                </a:solidFill>
                <a:highlight>
                  <a:srgbClr val="FFFFFF"/>
                </a:highlight>
              </a:rPr>
              <a:t>(</a:t>
            </a:r>
            <a:r>
              <a:rPr lang="en-US" sz="1400" b="1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right_forward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,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OUTPUT</a:t>
            </a:r>
            <a:r>
              <a:rPr lang="en-US" sz="1400" b="1" dirty="0" smtClean="0">
                <a:solidFill>
                  <a:srgbClr val="960000"/>
                </a:solidFill>
                <a:highlight>
                  <a:srgbClr val="FFFFFF"/>
                </a:highlight>
              </a:rPr>
              <a:t>)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400" b="1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pinMode</a:t>
            </a:r>
            <a:r>
              <a:rPr lang="en-US" sz="1400" b="1" dirty="0" smtClean="0">
                <a:solidFill>
                  <a:srgbClr val="960000"/>
                </a:solidFill>
                <a:highlight>
                  <a:srgbClr val="FFFFFF"/>
                </a:highlight>
              </a:rPr>
              <a:t>(</a:t>
            </a:r>
            <a:r>
              <a:rPr lang="en-US" sz="1400" b="1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right_reverse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,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OUTPUT</a:t>
            </a:r>
            <a:r>
              <a:rPr lang="en-US" sz="1400" b="1" dirty="0" smtClean="0">
                <a:solidFill>
                  <a:srgbClr val="960000"/>
                </a:solidFill>
                <a:highlight>
                  <a:srgbClr val="FFFFFF"/>
                </a:highlight>
              </a:rPr>
              <a:t>)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b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400" b="1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pinMode</a:t>
            </a:r>
            <a:r>
              <a:rPr lang="en-US" sz="1400" b="1" dirty="0" smtClean="0">
                <a:solidFill>
                  <a:srgbClr val="960000"/>
                </a:solidFill>
                <a:highlight>
                  <a:srgbClr val="FFFFFF"/>
                </a:highlight>
              </a:rPr>
              <a:t>(</a:t>
            </a:r>
            <a:r>
              <a:rPr lang="en-US" sz="1400" b="1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left_forward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,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OUTPUT</a:t>
            </a:r>
            <a:r>
              <a:rPr lang="en-US" sz="1400" b="1" dirty="0" smtClean="0">
                <a:solidFill>
                  <a:srgbClr val="960000"/>
                </a:solidFill>
                <a:highlight>
                  <a:srgbClr val="FFFFFF"/>
                </a:highlight>
              </a:rPr>
              <a:t>)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b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400" b="1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pinMode</a:t>
            </a:r>
            <a:r>
              <a:rPr lang="en-US" sz="1400" b="1" dirty="0" smtClean="0">
                <a:solidFill>
                  <a:srgbClr val="960000"/>
                </a:solidFill>
                <a:highlight>
                  <a:srgbClr val="FFFFFF"/>
                </a:highlight>
              </a:rPr>
              <a:t>(</a:t>
            </a:r>
            <a:r>
              <a:rPr lang="en-US" sz="1400" b="1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left_reverse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,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OUTPUT</a:t>
            </a:r>
            <a:r>
              <a:rPr lang="en-US" sz="1400" b="1" dirty="0" smtClean="0">
                <a:solidFill>
                  <a:srgbClr val="960000"/>
                </a:solidFill>
                <a:highlight>
                  <a:srgbClr val="FFFFFF"/>
                </a:highlight>
              </a:rPr>
              <a:t>)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400" b="1" dirty="0" smtClean="0">
                <a:solidFill>
                  <a:srgbClr val="006648"/>
                </a:solidFill>
                <a:highlight>
                  <a:srgbClr val="FFFFFF"/>
                </a:highlight>
              </a:rPr>
              <a:t>// turn all the motors off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400" b="1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digitalWrite</a:t>
            </a:r>
            <a:r>
              <a:rPr lang="en-US" sz="1400" b="1" dirty="0" smtClean="0">
                <a:solidFill>
                  <a:srgbClr val="960000"/>
                </a:solidFill>
                <a:highlight>
                  <a:srgbClr val="FFFFFF"/>
                </a:highlight>
              </a:rPr>
              <a:t>(</a:t>
            </a:r>
            <a:r>
              <a:rPr lang="en-US" sz="1400" b="1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right_forward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,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LOW</a:t>
            </a:r>
            <a:r>
              <a:rPr lang="en-US" sz="1400" b="1" dirty="0" smtClean="0">
                <a:solidFill>
                  <a:srgbClr val="960000"/>
                </a:solidFill>
                <a:highlight>
                  <a:srgbClr val="FFFFFF"/>
                </a:highlight>
              </a:rPr>
              <a:t>)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400" b="1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digitalWrite</a:t>
            </a:r>
            <a:r>
              <a:rPr lang="en-US" sz="1400" b="1" dirty="0" smtClean="0">
                <a:solidFill>
                  <a:srgbClr val="960000"/>
                </a:solidFill>
                <a:highlight>
                  <a:srgbClr val="FFFFFF"/>
                </a:highlight>
              </a:rPr>
              <a:t>(</a:t>
            </a:r>
            <a:r>
              <a:rPr lang="en-US" sz="1400" b="1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right_reverse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,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LOW</a:t>
            </a:r>
            <a:r>
              <a:rPr lang="en-US" sz="1400" b="1" dirty="0" smtClean="0">
                <a:solidFill>
                  <a:srgbClr val="960000"/>
                </a:solidFill>
                <a:highlight>
                  <a:srgbClr val="FFFFFF"/>
                </a:highlight>
              </a:rPr>
              <a:t>)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400" b="1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digitalWrite</a:t>
            </a:r>
            <a:r>
              <a:rPr lang="en-US" sz="1400" b="1" dirty="0" smtClean="0">
                <a:solidFill>
                  <a:srgbClr val="960000"/>
                </a:solidFill>
                <a:highlight>
                  <a:srgbClr val="FFFFFF"/>
                </a:highlight>
              </a:rPr>
              <a:t>(</a:t>
            </a:r>
            <a:r>
              <a:rPr lang="en-US" sz="1400" b="1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left_forward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,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LOW</a:t>
            </a:r>
            <a:r>
              <a:rPr lang="en-US" sz="1400" b="1" dirty="0" smtClean="0">
                <a:solidFill>
                  <a:srgbClr val="960000"/>
                </a:solidFill>
                <a:highlight>
                  <a:srgbClr val="FFFFFF"/>
                </a:highlight>
              </a:rPr>
              <a:t>)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400" b="1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digitalWrite</a:t>
            </a:r>
            <a:r>
              <a:rPr lang="en-US" sz="1400" b="1" dirty="0" smtClean="0">
                <a:solidFill>
                  <a:srgbClr val="960000"/>
                </a:solidFill>
                <a:highlight>
                  <a:srgbClr val="FFFFFF"/>
                </a:highlight>
              </a:rPr>
              <a:t>(</a:t>
            </a:r>
            <a:r>
              <a:rPr lang="en-US" sz="1400" b="1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left_reverse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,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LOW</a:t>
            </a:r>
            <a:r>
              <a:rPr lang="en-US" sz="1400" b="1" dirty="0" smtClean="0">
                <a:solidFill>
                  <a:srgbClr val="960000"/>
                </a:solidFill>
                <a:highlight>
                  <a:srgbClr val="FFFFFF"/>
                </a:highlight>
              </a:rPr>
              <a:t>)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400" b="1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Serial</a:t>
            </a:r>
            <a:r>
              <a:rPr lang="en-US" sz="1400" b="1" dirty="0" err="1" smtClean="0">
                <a:solidFill>
                  <a:srgbClr val="640032"/>
                </a:solidFill>
                <a:highlight>
                  <a:srgbClr val="FFFFFF"/>
                </a:highlight>
              </a:rPr>
              <a:t>.</a:t>
            </a:r>
            <a:r>
              <a:rPr lang="en-US" sz="1400" b="1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begin</a:t>
            </a:r>
            <a:r>
              <a:rPr lang="en-US" sz="1400" b="1" dirty="0" smtClean="0">
                <a:solidFill>
                  <a:srgbClr val="960000"/>
                </a:solidFill>
                <a:highlight>
                  <a:srgbClr val="FFFFFF"/>
                </a:highlight>
              </a:rPr>
              <a:t>(</a:t>
            </a:r>
            <a:r>
              <a:rPr lang="en-US" sz="1400" b="1" dirty="0" smtClean="0">
                <a:solidFill>
                  <a:srgbClr val="000096"/>
                </a:solidFill>
                <a:highlight>
                  <a:srgbClr val="FFFFFF"/>
                </a:highlight>
              </a:rPr>
              <a:t>9600</a:t>
            </a:r>
            <a:r>
              <a:rPr lang="en-US" sz="1400" b="1" dirty="0" smtClean="0">
                <a:solidFill>
                  <a:srgbClr val="960000"/>
                </a:solidFill>
                <a:highlight>
                  <a:srgbClr val="FFFFFF"/>
                </a:highlight>
              </a:rPr>
              <a:t>)</a:t>
            </a:r>
            <a:r>
              <a:rPr lang="en-US" sz="1400" b="1" dirty="0" smtClean="0">
                <a:solidFill>
                  <a:srgbClr val="640032"/>
                </a:solidFill>
                <a:highlight>
                  <a:srgbClr val="FFFFFF"/>
                </a:highlight>
              </a:rPr>
              <a:t>;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  </a:t>
            </a:r>
            <a:r>
              <a:rPr lang="en-US" sz="1400" b="1" dirty="0" smtClean="0">
                <a:solidFill>
                  <a:srgbClr val="006648"/>
                </a:solidFill>
                <a:highlight>
                  <a:srgbClr val="FFFFFF"/>
                </a:highlight>
              </a:rPr>
              <a:t>// open the serial port at 9600 bps</a:t>
            </a:r>
            <a: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/>
            </a:r>
            <a:br>
              <a:rPr lang="en-US" sz="1400" b="1" dirty="0" smtClean="0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-US" sz="1400" b="1" dirty="0" smtClean="0">
                <a:solidFill>
                  <a:srgbClr val="960000"/>
                </a:solidFill>
                <a:highlight>
                  <a:srgbClr val="FFFFFF"/>
                </a:highlight>
              </a:rPr>
              <a:t>}</a:t>
            </a:r>
          </a:p>
          <a:p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377888" y="5615584"/>
            <a:ext cx="46386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highlight>
                  <a:srgbClr val="FFFFFF"/>
                </a:highlight>
              </a:rPr>
              <a:t>For debugging.  The output will appear on the serial monitor</a:t>
            </a:r>
            <a:br>
              <a:rPr lang="en-US" sz="1400" b="1" dirty="0" smtClean="0">
                <a:highlight>
                  <a:srgbClr val="FFFFFF"/>
                </a:highlight>
              </a:rPr>
            </a:br>
            <a:r>
              <a:rPr lang="en-US" sz="1400" b="1" dirty="0" smtClean="0">
                <a:highlight>
                  <a:srgbClr val="FFFFFF"/>
                </a:highlight>
              </a:rPr>
              <a:t>To open the serial monitor, click the magnifying glass icon in the upper right corner</a:t>
            </a:r>
            <a:br>
              <a:rPr lang="en-US" sz="1400" b="1" dirty="0" smtClean="0">
                <a:highlight>
                  <a:srgbClr val="FFFFFF"/>
                </a:highlight>
              </a:rPr>
            </a:b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66700" y="6354248"/>
            <a:ext cx="8762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https://</a:t>
            </a:r>
            <a:r>
              <a:rPr lang="en-US" sz="1200" dirty="0" err="1" smtClean="0"/>
              <a:t>github.com</a:t>
            </a:r>
            <a:r>
              <a:rPr lang="en-US" sz="1200" dirty="0" smtClean="0"/>
              <a:t>/</a:t>
            </a:r>
            <a:r>
              <a:rPr lang="en-US" sz="1200" dirty="0" err="1" smtClean="0"/>
              <a:t>dmccreary</a:t>
            </a:r>
            <a:r>
              <a:rPr lang="en-US" sz="1200" dirty="0" smtClean="0"/>
              <a:t>/</a:t>
            </a:r>
            <a:r>
              <a:rPr lang="en-US" sz="1200" dirty="0" err="1" smtClean="0"/>
              <a:t>coderdojo</a:t>
            </a:r>
            <a:r>
              <a:rPr lang="en-US" sz="1200" dirty="0" smtClean="0"/>
              <a:t>-robots/blob/master/</a:t>
            </a:r>
            <a:r>
              <a:rPr lang="en-US" sz="1200" dirty="0" err="1" smtClean="0"/>
              <a:t>src</a:t>
            </a:r>
            <a:r>
              <a:rPr lang="en-US" sz="1200" dirty="0" smtClean="0"/>
              <a:t>/collision-avoidance-ping/motor-direction-test/motor-direction-</a:t>
            </a:r>
            <a:r>
              <a:rPr lang="en-US" sz="1200" dirty="0" err="1" smtClean="0"/>
              <a:t>test.ino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76910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Handy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Wikipedia “H-Bridge”</a:t>
            </a:r>
          </a:p>
          <a:p>
            <a:r>
              <a:rPr lang="en-US" dirty="0" err="1" smtClean="0"/>
              <a:t>SparkFun</a:t>
            </a:r>
            <a:r>
              <a:rPr lang="en-US" dirty="0" smtClean="0"/>
              <a:t> guide on how to use a breadboard: https</a:t>
            </a:r>
            <a:r>
              <a:rPr lang="en-US" dirty="0"/>
              <a:t>://</a:t>
            </a:r>
            <a:r>
              <a:rPr lang="en-US" dirty="0" err="1"/>
              <a:t>learn.sparkfun.com</a:t>
            </a:r>
            <a:r>
              <a:rPr lang="en-US" dirty="0"/>
              <a:t>/tutorials/how-to-use-a-breadboard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Sparkfun $110 Robot Kit</a:t>
            </a:r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www.sparkfun.com/products/14418</a:t>
            </a:r>
            <a:endParaRPr lang="en-US" dirty="0" smtClean="0"/>
          </a:p>
          <a:p>
            <a:r>
              <a:rPr lang="en-US" dirty="0" err="1" smtClean="0"/>
              <a:t>Sparkfun</a:t>
            </a:r>
            <a:r>
              <a:rPr lang="en-US" dirty="0" smtClean="0"/>
              <a:t> Experiment Guide</a:t>
            </a:r>
            <a:br>
              <a:rPr lang="en-US" dirty="0" smtClean="0"/>
            </a:br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learn.sparkfun.com</a:t>
            </a:r>
            <a:r>
              <a:rPr lang="en-US" dirty="0"/>
              <a:t>/tutorials/</a:t>
            </a:r>
            <a:r>
              <a:rPr lang="en-US" dirty="0" err="1"/>
              <a:t>sparkfun</a:t>
            </a:r>
            <a:r>
              <a:rPr lang="en-US" dirty="0"/>
              <a:t>-inventors-kit-experiment-guide---v40/project-5-robot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4A30-E0A2-D941-889F-79684416FD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81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669" y="306132"/>
            <a:ext cx="7886700" cy="667261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CoderDojo Robot Parts</a:t>
            </a:r>
            <a:endParaRPr lang="en-US" b="1" dirty="0"/>
          </a:p>
        </p:txBody>
      </p:sp>
      <p:sp>
        <p:nvSpPr>
          <p:cNvPr id="9" name="Rounded Rectangle 8"/>
          <p:cNvSpPr/>
          <p:nvPr/>
        </p:nvSpPr>
        <p:spPr>
          <a:xfrm>
            <a:off x="4996591" y="4990794"/>
            <a:ext cx="3638560" cy="1587805"/>
          </a:xfrm>
          <a:prstGeom prst="roundRect">
            <a:avLst>
              <a:gd name="adj" fmla="val 11007"/>
            </a:avLst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209647" y="4836420"/>
            <a:ext cx="672870" cy="352877"/>
          </a:xfrm>
          <a:prstGeom prst="roundRect">
            <a:avLst>
              <a:gd name="adj" fmla="val 1100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45720" rIns="45720" rtlCol="0" anchor="ctr">
            <a:noAutofit/>
          </a:bodyPr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Terms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96591" y="5166765"/>
            <a:ext cx="34227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200" b="1" dirty="0" smtClean="0"/>
              <a:t>Arduino </a:t>
            </a:r>
            <a:r>
              <a:rPr lang="mr-IN" sz="1200" dirty="0" smtClean="0"/>
              <a:t>–</a:t>
            </a:r>
            <a:r>
              <a:rPr lang="en-US" sz="1200" dirty="0" smtClean="0"/>
              <a:t> open standard for teaching electronics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1" dirty="0" smtClean="0"/>
              <a:t>MCU</a:t>
            </a:r>
            <a:r>
              <a:rPr lang="en-US" sz="1200" dirty="0" smtClean="0"/>
              <a:t> </a:t>
            </a:r>
            <a:r>
              <a:rPr lang="mr-IN" sz="1200" dirty="0" smtClean="0"/>
              <a:t>–</a:t>
            </a:r>
            <a:r>
              <a:rPr lang="en-US" sz="1200" dirty="0" smtClean="0"/>
              <a:t> Micro-Controller Unit (Arduino Nano)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1" dirty="0" smtClean="0"/>
              <a:t>PWM</a:t>
            </a:r>
            <a:r>
              <a:rPr lang="en-US" sz="1200" dirty="0" smtClean="0"/>
              <a:t> </a:t>
            </a:r>
            <a:r>
              <a:rPr lang="mr-IN" sz="1200" dirty="0" smtClean="0"/>
              <a:t>–</a:t>
            </a:r>
            <a:r>
              <a:rPr lang="en-US" sz="1200" dirty="0" smtClean="0"/>
              <a:t> Pulse Width Modulation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1" dirty="0" smtClean="0"/>
              <a:t>Voltage</a:t>
            </a:r>
            <a:r>
              <a:rPr lang="en-US" sz="1200" dirty="0" smtClean="0"/>
              <a:t> </a:t>
            </a:r>
            <a:r>
              <a:rPr lang="mr-IN" sz="1200" dirty="0" smtClean="0"/>
              <a:t>–</a:t>
            </a:r>
            <a:r>
              <a:rPr lang="en-US" sz="1200" dirty="0" smtClean="0"/>
              <a:t> Electric potential from battery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1" dirty="0" smtClean="0"/>
              <a:t>Current</a:t>
            </a:r>
            <a:r>
              <a:rPr lang="en-US" sz="1200" dirty="0" smtClean="0"/>
              <a:t> </a:t>
            </a:r>
            <a:r>
              <a:rPr lang="mr-IN" sz="1200" dirty="0" smtClean="0"/>
              <a:t>–</a:t>
            </a:r>
            <a:r>
              <a:rPr lang="en-US" sz="1200" dirty="0" smtClean="0"/>
              <a:t> The “flow” of electricity 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1" dirty="0" smtClean="0"/>
              <a:t>IDE</a:t>
            </a:r>
            <a:r>
              <a:rPr lang="en-US" sz="1200" dirty="0" smtClean="0"/>
              <a:t> </a:t>
            </a:r>
            <a:r>
              <a:rPr lang="mr-IN" sz="1200" dirty="0" smtClean="0"/>
              <a:t>–</a:t>
            </a:r>
            <a:r>
              <a:rPr lang="en-US" sz="1200" dirty="0" smtClean="0"/>
              <a:t> Integrated development environment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l="12867" t="18375" r="17223" b="14908"/>
          <a:stretch/>
        </p:blipFill>
        <p:spPr>
          <a:xfrm>
            <a:off x="459489" y="1406304"/>
            <a:ext cx="1071717" cy="76707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51669" y="2258731"/>
            <a:ext cx="1053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mtClean="0"/>
              <a:t>Arduino Nano</a:t>
            </a:r>
          </a:p>
          <a:p>
            <a:pPr algn="ctr"/>
            <a:r>
              <a:rPr lang="en-US" sz="1200" dirty="0" smtClean="0"/>
              <a:t>($3 on eBay)</a:t>
            </a:r>
            <a:endParaRPr lang="en-US" sz="1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587" y="1431402"/>
            <a:ext cx="1066103" cy="74427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105220" y="2252051"/>
            <a:ext cx="188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Comes with 2 6V DC Motor</a:t>
            </a:r>
          </a:p>
          <a:p>
            <a:pPr algn="ctr"/>
            <a:r>
              <a:rPr lang="en-US" sz="1200" dirty="0" smtClean="0"/>
              <a:t>Reduction </a:t>
            </a:r>
            <a:r>
              <a:rPr lang="en-US" sz="1200" dirty="0"/>
              <a:t>rate 1:48</a:t>
            </a:r>
            <a:endParaRPr lang="en-US" sz="1200" dirty="0" smtClean="0"/>
          </a:p>
          <a:p>
            <a:pPr algn="ctr"/>
            <a:r>
              <a:rPr lang="en-US" sz="1200" dirty="0" smtClean="0"/>
              <a:t>With Geared Wheel ($2)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031" y="1149363"/>
            <a:ext cx="1191137" cy="119113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011500" y="2226953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Smart Car</a:t>
            </a:r>
          </a:p>
          <a:p>
            <a:pPr algn="ctr"/>
            <a:r>
              <a:rPr lang="en-US" sz="1200" dirty="0" smtClean="0"/>
              <a:t>Chassis ($10)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993" y="1367331"/>
            <a:ext cx="872414" cy="87241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062059" y="2334422"/>
            <a:ext cx="1276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400 tie solderless</a:t>
            </a:r>
          </a:p>
          <a:p>
            <a:pPr algn="ctr"/>
            <a:r>
              <a:rPr lang="en-US" sz="1200" dirty="0" smtClean="0"/>
              <a:t>Breadboard ($2)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141" y="2981272"/>
            <a:ext cx="868412" cy="86841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07155" y="3983522"/>
            <a:ext cx="1459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HC-SR04 Ultrasonic </a:t>
            </a:r>
            <a:r>
              <a:rPr lang="en-US" sz="1200" smtClean="0"/>
              <a:t>Ping Distance Sensor </a:t>
            </a:r>
            <a:r>
              <a:rPr lang="en-US" sz="1200" dirty="0" smtClean="0"/>
              <a:t>($2)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7031" y="3053032"/>
            <a:ext cx="1035160" cy="97335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704739" y="4026391"/>
            <a:ext cx="1459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L293D Motor</a:t>
            </a:r>
          </a:p>
          <a:p>
            <a:pPr algn="ctr"/>
            <a:r>
              <a:rPr lang="en-US" sz="1200" dirty="0" smtClean="0"/>
              <a:t>Controller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9141" y="3117618"/>
            <a:ext cx="930118" cy="78617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395297" y="4026391"/>
            <a:ext cx="1114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22 Gauge Solid</a:t>
            </a:r>
          </a:p>
          <a:p>
            <a:pPr algn="ctr"/>
            <a:r>
              <a:rPr lang="en-US" sz="1200" dirty="0" smtClean="0"/>
              <a:t>Hookup Wire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9968" y="3172637"/>
            <a:ext cx="312734" cy="73115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4986056" y="3940354"/>
            <a:ext cx="1031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MTS-01 SPST</a:t>
            </a:r>
          </a:p>
          <a:p>
            <a:pPr algn="ctr"/>
            <a:r>
              <a:rPr lang="en-US" sz="1200" dirty="0" smtClean="0"/>
              <a:t>Toggle Switch</a:t>
            </a:r>
          </a:p>
          <a:p>
            <a:pPr algn="ctr"/>
            <a:r>
              <a:rPr lang="en-US" sz="1200" dirty="0" smtClean="0"/>
              <a:t>50 cents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10"/>
          <a:srcRect l="1857" r="11287" b="27654"/>
          <a:stretch/>
        </p:blipFill>
        <p:spPr>
          <a:xfrm>
            <a:off x="5349968" y="1381071"/>
            <a:ext cx="1131485" cy="81754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297041" y="2258731"/>
            <a:ext cx="1289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Comes with </a:t>
            </a:r>
          </a:p>
          <a:p>
            <a:pPr algn="ctr"/>
            <a:r>
              <a:rPr lang="en-US" sz="1200" dirty="0" smtClean="0"/>
              <a:t>4 AA Battery Pack</a:t>
            </a:r>
          </a:p>
          <a:p>
            <a:pPr algn="ctr"/>
            <a:r>
              <a:rPr lang="en-US" sz="1200" dirty="0" smtClean="0"/>
              <a:t>(4 X 1.5 = 6V)</a:t>
            </a:r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>
          <a:xfrm>
            <a:off x="6586500" y="6383577"/>
            <a:ext cx="2057400" cy="365125"/>
          </a:xfrm>
        </p:spPr>
        <p:txBody>
          <a:bodyPr/>
          <a:lstStyle/>
          <a:p>
            <a:fld id="{52B14A30-E0A2-D941-889F-79684416FD0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06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39033" y="1952283"/>
            <a:ext cx="4366781" cy="260436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19810" y="933311"/>
            <a:ext cx="482957" cy="464230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48683" y="5913712"/>
            <a:ext cx="2837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Power Rail Columns</a:t>
            </a:r>
          </a:p>
          <a:p>
            <a:pPr algn="ctr"/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Vertically Connected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5505" y="933311"/>
            <a:ext cx="482957" cy="464230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56595" y="30758"/>
            <a:ext cx="3144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Row Connectors</a:t>
            </a:r>
          </a:p>
          <a:p>
            <a:pPr algn="ctr"/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(Horizontally Connected)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99748" y="1323420"/>
            <a:ext cx="697633" cy="14303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128666" y="1323420"/>
            <a:ext cx="697633" cy="14303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endCxn id="11" idx="2"/>
          </p:cNvCxnSpPr>
          <p:nvPr/>
        </p:nvCxnSpPr>
        <p:spPr>
          <a:xfrm flipV="1">
            <a:off x="2919810" y="5575617"/>
            <a:ext cx="241479" cy="3380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3" idx="2"/>
          </p:cNvCxnSpPr>
          <p:nvPr/>
        </p:nvCxnSpPr>
        <p:spPr>
          <a:xfrm flipH="1" flipV="1">
            <a:off x="926984" y="5575617"/>
            <a:ext cx="249179" cy="3380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580370" y="616260"/>
            <a:ext cx="348865" cy="6679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250090" y="616260"/>
            <a:ext cx="221400" cy="6382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973941" y="5959878"/>
            <a:ext cx="42272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x-none" sz="1200" dirty="0" smtClean="0"/>
              <a:t>http://</a:t>
            </a:r>
            <a:r>
              <a:rPr lang="en-US" altLang="x-none" sz="1200" dirty="0" err="1" smtClean="0"/>
              <a:t>en.wikipedia.org</a:t>
            </a:r>
            <a:r>
              <a:rPr lang="en-US" altLang="x-none" sz="1200" dirty="0" smtClean="0"/>
              <a:t>/wiki/Pulse-</a:t>
            </a:r>
            <a:r>
              <a:rPr lang="en-US" altLang="x-none" sz="1200" dirty="0" err="1" smtClean="0"/>
              <a:t>width_modulation</a:t>
            </a:r>
            <a:endParaRPr lang="en-US" altLang="x-none" sz="12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664" y="3631906"/>
            <a:ext cx="2720959" cy="186699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3831709" y="3126394"/>
            <a:ext cx="5250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Control Motor Speed Using Pulse Width Modulation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077325" y="3703425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Medium Speed: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393342" y="4411427"/>
            <a:ext cx="1254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Fast Speed: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340810" y="5067210"/>
            <a:ext cx="1325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Slow Speed: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973941" y="6245577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/>
              <a:t>https://</a:t>
            </a:r>
            <a:r>
              <a:rPr lang="en-US" sz="1200" dirty="0" err="1" smtClean="0"/>
              <a:t>learn.sparkfun.com</a:t>
            </a:r>
            <a:r>
              <a:rPr lang="en-US" sz="1200" dirty="0" smtClean="0"/>
              <a:t>/tutorials/pulse-width-modulation</a:t>
            </a:r>
            <a:endParaRPr lang="en-US" sz="12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609" y="782914"/>
            <a:ext cx="1066103" cy="74427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711" y="1864960"/>
            <a:ext cx="1066103" cy="74427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195913" y="901332"/>
            <a:ext cx="1208088" cy="307777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Right Forward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5205683" y="1221930"/>
            <a:ext cx="1208088" cy="307777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Right Reverse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214591" y="1940286"/>
            <a:ext cx="1156937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1400" smtClean="0"/>
              <a:t>Left Forward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5215206" y="2249257"/>
            <a:ext cx="1156937" cy="30777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Left Reverse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969214" y="286210"/>
            <a:ext cx="3346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Four Motor Commands </a:t>
            </a:r>
            <a:r>
              <a:rPr lang="mr-IN" b="1" dirty="0" smtClean="0"/>
              <a:t>–</a:t>
            </a:r>
            <a:r>
              <a:rPr lang="en-US" b="1" dirty="0" smtClean="0"/>
              <a:t> 4 Wires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7466799" y="914731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Right Wheel</a:t>
            </a:r>
            <a:endParaRPr lang="en-US" sz="1400"/>
          </a:p>
        </p:txBody>
      </p:sp>
      <p:sp>
        <p:nvSpPr>
          <p:cNvPr id="32" name="TextBox 31"/>
          <p:cNvSpPr txBox="1"/>
          <p:nvPr/>
        </p:nvSpPr>
        <p:spPr>
          <a:xfrm>
            <a:off x="7479712" y="2030280"/>
            <a:ext cx="979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Left Wheel</a:t>
            </a:r>
            <a:endParaRPr lang="en-US" sz="1400" dirty="0"/>
          </a:p>
        </p:txBody>
      </p:sp>
      <p:sp>
        <p:nvSpPr>
          <p:cNvPr id="33" name="Rectangle 32"/>
          <p:cNvSpPr/>
          <p:nvPr/>
        </p:nvSpPr>
        <p:spPr>
          <a:xfrm>
            <a:off x="3851087" y="914731"/>
            <a:ext cx="1239100" cy="57788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MCU</a:t>
            </a:r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831709" y="1970256"/>
            <a:ext cx="1253899" cy="57788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Motor</a:t>
            </a:r>
          </a:p>
          <a:p>
            <a:pPr algn="ctr"/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4076933" y="1527187"/>
            <a:ext cx="0" cy="4091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4310016" y="1527187"/>
            <a:ext cx="0" cy="40918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564614" y="1527187"/>
            <a:ext cx="0" cy="40918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808454" y="1527187"/>
            <a:ext cx="0" cy="40918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Slide Number Placeholder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4A30-E0A2-D941-889F-79684416FD0D}" type="slidenum">
              <a:rPr lang="en-US" smtClean="0"/>
              <a:t>3</a:t>
            </a:fld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4969214" y="5575617"/>
            <a:ext cx="2194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Note the </a:t>
            </a:r>
            <a:r>
              <a:rPr lang="en-US" sz="1400" b="1" dirty="0" smtClean="0"/>
              <a:t>width</a:t>
            </a:r>
            <a:r>
              <a:rPr lang="en-US" sz="1400" dirty="0" smtClean="0"/>
              <a:t> of the pulse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06545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945" t="2334" r="23222" b="10000"/>
          <a:stretch/>
        </p:blipFill>
        <p:spPr>
          <a:xfrm>
            <a:off x="464820" y="347056"/>
            <a:ext cx="2278199" cy="33947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310" y="263310"/>
            <a:ext cx="5461713" cy="38633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0373" y="3741767"/>
            <a:ext cx="2487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To Nano Pins 3,5,6 and 9</a:t>
            </a:r>
          </a:p>
          <a:p>
            <a:pPr algn="ctr"/>
            <a:r>
              <a:rPr lang="en-US" dirty="0"/>
              <a:t>(Must be PWM pins)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988785" y="1803761"/>
            <a:ext cx="36891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988784" y="1983703"/>
            <a:ext cx="36891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988784" y="2114069"/>
            <a:ext cx="36891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988784" y="2426214"/>
            <a:ext cx="36891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723906" y="143259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/>
              <a:t>Use these</a:t>
            </a:r>
            <a:br>
              <a:rPr lang="en-US" sz="900"/>
            </a:br>
            <a:r>
              <a:rPr lang="en-US" sz="900"/>
              <a:t>pins</a:t>
            </a:r>
          </a:p>
        </p:txBody>
      </p:sp>
      <p:sp>
        <p:nvSpPr>
          <p:cNvPr id="15" name="Freeform 14"/>
          <p:cNvSpPr/>
          <p:nvPr/>
        </p:nvSpPr>
        <p:spPr>
          <a:xfrm>
            <a:off x="3225310" y="3092472"/>
            <a:ext cx="338348" cy="263257"/>
          </a:xfrm>
          <a:custGeom>
            <a:avLst/>
            <a:gdLst>
              <a:gd name="connsiteX0" fmla="*/ 0 w 341523"/>
              <a:gd name="connsiteY0" fmla="*/ 67795 h 157140"/>
              <a:gd name="connsiteX1" fmla="*/ 77118 w 341523"/>
              <a:gd name="connsiteY1" fmla="*/ 73303 h 157140"/>
              <a:gd name="connsiteX2" fmla="*/ 126694 w 341523"/>
              <a:gd name="connsiteY2" fmla="*/ 1694 h 157140"/>
              <a:gd name="connsiteX3" fmla="*/ 203812 w 341523"/>
              <a:gd name="connsiteY3" fmla="*/ 155930 h 157140"/>
              <a:gd name="connsiteX4" fmla="*/ 269913 w 341523"/>
              <a:gd name="connsiteY4" fmla="*/ 73303 h 157140"/>
              <a:gd name="connsiteX5" fmla="*/ 341523 w 341523"/>
              <a:gd name="connsiteY5" fmla="*/ 67795 h 157140"/>
              <a:gd name="connsiteX0" fmla="*/ 0 w 338348"/>
              <a:gd name="connsiteY0" fmla="*/ 80537 h 157182"/>
              <a:gd name="connsiteX1" fmla="*/ 73943 w 338348"/>
              <a:gd name="connsiteY1" fmla="*/ 73345 h 157182"/>
              <a:gd name="connsiteX2" fmla="*/ 123519 w 338348"/>
              <a:gd name="connsiteY2" fmla="*/ 1736 h 157182"/>
              <a:gd name="connsiteX3" fmla="*/ 200637 w 338348"/>
              <a:gd name="connsiteY3" fmla="*/ 155972 h 157182"/>
              <a:gd name="connsiteX4" fmla="*/ 266738 w 338348"/>
              <a:gd name="connsiteY4" fmla="*/ 73345 h 157182"/>
              <a:gd name="connsiteX5" fmla="*/ 338348 w 338348"/>
              <a:gd name="connsiteY5" fmla="*/ 67837 h 157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348" h="157182">
                <a:moveTo>
                  <a:pt x="0" y="80537"/>
                </a:moveTo>
                <a:cubicBezTo>
                  <a:pt x="28001" y="88799"/>
                  <a:pt x="53357" y="86479"/>
                  <a:pt x="73943" y="73345"/>
                </a:cubicBezTo>
                <a:cubicBezTo>
                  <a:pt x="94530" y="60212"/>
                  <a:pt x="102403" y="-12035"/>
                  <a:pt x="123519" y="1736"/>
                </a:cubicBezTo>
                <a:cubicBezTo>
                  <a:pt x="144635" y="15507"/>
                  <a:pt x="176767" y="144037"/>
                  <a:pt x="200637" y="155972"/>
                </a:cubicBezTo>
                <a:cubicBezTo>
                  <a:pt x="224507" y="167907"/>
                  <a:pt x="243786" y="88034"/>
                  <a:pt x="266738" y="73345"/>
                </a:cubicBezTo>
                <a:cubicBezTo>
                  <a:pt x="289690" y="58656"/>
                  <a:pt x="338348" y="67837"/>
                  <a:pt x="338348" y="6783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478312" y="2986397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PWM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4874" y="759859"/>
            <a:ext cx="7681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mtClean="0"/>
              <a:t>Battery (-)</a:t>
            </a:r>
            <a:endParaRPr lang="en-US" sz="110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726629" y="4440919"/>
            <a:ext cx="1877303" cy="141635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229600" y="3529781"/>
            <a:ext cx="580103" cy="680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313782" y="668369"/>
            <a:ext cx="2980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Arduino Micro Controller Unit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226" y="4682362"/>
            <a:ext cx="4158673" cy="128114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27017" y="5997913"/>
            <a:ext cx="3429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Reversing Directions </a:t>
            </a:r>
            <a:r>
              <a:rPr lang="en-US" smtClean="0"/>
              <a:t>with H-Bridge</a:t>
            </a:r>
            <a:endParaRPr lang="en-US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4A30-E0A2-D941-889F-79684416FD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580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57" r="11287" b="27654"/>
          <a:stretch/>
        </p:blipFill>
        <p:spPr>
          <a:xfrm>
            <a:off x="920303" y="1799116"/>
            <a:ext cx="2045950" cy="1478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7945" t="2334" r="23222" b="10000"/>
          <a:stretch/>
        </p:blipFill>
        <p:spPr>
          <a:xfrm>
            <a:off x="4162613" y="1958456"/>
            <a:ext cx="2621280" cy="390593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657663" y="3631726"/>
            <a:ext cx="308590" cy="50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961912" y="3424738"/>
            <a:ext cx="271780" cy="21399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262818" y="3631726"/>
            <a:ext cx="338455" cy="19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 rot="19349196">
            <a:off x="2023999" y="2891389"/>
            <a:ext cx="1072528" cy="307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2657664" y="2747806"/>
            <a:ext cx="24459" cy="8823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806118" y="2642396"/>
            <a:ext cx="1653060" cy="736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3592668" y="2922431"/>
            <a:ext cx="908400" cy="70929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870673" y="3678647"/>
            <a:ext cx="5613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</a:t>
            </a:r>
            <a:endParaRPr lang="en-US" sz="11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8023" y="2961878"/>
            <a:ext cx="178723" cy="41784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711" y="981986"/>
            <a:ext cx="1447242" cy="106833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736078">
            <a:off x="3861361" y="872707"/>
            <a:ext cx="1447242" cy="106833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429464" y="1083711"/>
            <a:ext cx="1509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AA Batteries</a:t>
            </a:r>
          </a:p>
          <a:p>
            <a:r>
              <a:rPr lang="en-US" dirty="0" smtClean="0"/>
              <a:t>(6 volt)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58615" y="312936"/>
            <a:ext cx="3654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Battery</a:t>
            </a:r>
            <a:r>
              <a:rPr lang="en-US" sz="2400" b="1" smtClean="0"/>
              <a:t>, Switch and Motors</a:t>
            </a:r>
            <a:endParaRPr lang="en-US" sz="2400" b="1"/>
          </a:p>
        </p:txBody>
      </p:sp>
      <p:sp>
        <p:nvSpPr>
          <p:cNvPr id="28" name="TextBox 27"/>
          <p:cNvSpPr txBox="1"/>
          <p:nvPr/>
        </p:nvSpPr>
        <p:spPr>
          <a:xfrm>
            <a:off x="2576391" y="5263347"/>
            <a:ext cx="1208088" cy="307777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Right Forward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2568785" y="5624275"/>
            <a:ext cx="1215694" cy="307777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Right Reverse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550690" y="5983592"/>
            <a:ext cx="1217243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1400" smtClean="0"/>
              <a:t>Left Forward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2550690" y="6334267"/>
            <a:ext cx="1215079" cy="30777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Left Reverse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6"/>
          <a:srcRect l="12867" t="18375" r="17223" b="14908"/>
          <a:stretch/>
        </p:blipFill>
        <p:spPr>
          <a:xfrm>
            <a:off x="396958" y="5577440"/>
            <a:ext cx="1071717" cy="767078"/>
          </a:xfrm>
          <a:prstGeom prst="rect">
            <a:avLst/>
          </a:prstGeom>
        </p:spPr>
      </p:pic>
      <p:sp>
        <p:nvSpPr>
          <p:cNvPr id="35" name="Bent-Up Arrow 34"/>
          <p:cNvSpPr/>
          <p:nvPr/>
        </p:nvSpPr>
        <p:spPr>
          <a:xfrm>
            <a:off x="4515047" y="5788515"/>
            <a:ext cx="1234627" cy="36761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290607" y="4753796"/>
            <a:ext cx="1456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Arduino MCU</a:t>
            </a:r>
          </a:p>
          <a:p>
            <a:r>
              <a:rPr lang="en-US" dirty="0" smtClean="0"/>
              <a:t>4 Wires Out</a:t>
            </a:r>
            <a:endParaRPr lang="en-US" dirty="0"/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4A30-E0A2-D941-889F-79684416FD0D}" type="slidenum">
              <a:rPr lang="en-US" smtClean="0"/>
              <a:t>5</a:t>
            </a:fld>
            <a:endParaRPr lang="en-US" dirty="0"/>
          </a:p>
        </p:txBody>
      </p:sp>
      <p:cxnSp>
        <p:nvCxnSpPr>
          <p:cNvPr id="39" name="Straight Connector 38"/>
          <p:cNvCxnSpPr>
            <a:stCxn id="28" idx="3"/>
            <a:endCxn id="35" idx="2"/>
          </p:cNvCxnSpPr>
          <p:nvPr/>
        </p:nvCxnSpPr>
        <p:spPr>
          <a:xfrm>
            <a:off x="3784479" y="5417236"/>
            <a:ext cx="730568" cy="69294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9" idx="3"/>
            <a:endCxn id="35" idx="2"/>
          </p:cNvCxnSpPr>
          <p:nvPr/>
        </p:nvCxnSpPr>
        <p:spPr>
          <a:xfrm>
            <a:off x="3784479" y="5778164"/>
            <a:ext cx="730568" cy="3320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0" idx="3"/>
            <a:endCxn id="35" idx="2"/>
          </p:cNvCxnSpPr>
          <p:nvPr/>
        </p:nvCxnSpPr>
        <p:spPr>
          <a:xfrm flipV="1">
            <a:off x="3767933" y="6110178"/>
            <a:ext cx="747114" cy="273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1" idx="3"/>
            <a:endCxn id="35" idx="2"/>
          </p:cNvCxnSpPr>
          <p:nvPr/>
        </p:nvCxnSpPr>
        <p:spPr>
          <a:xfrm flipV="1">
            <a:off x="3765769" y="6110178"/>
            <a:ext cx="749278" cy="37797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endCxn id="28" idx="1"/>
          </p:cNvCxnSpPr>
          <p:nvPr/>
        </p:nvCxnSpPr>
        <p:spPr>
          <a:xfrm>
            <a:off x="1746647" y="5417235"/>
            <a:ext cx="829744" cy="1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1730768" y="5788931"/>
            <a:ext cx="829744" cy="1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730768" y="6139001"/>
            <a:ext cx="829744" cy="1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1701398" y="6494350"/>
            <a:ext cx="829744" cy="1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783893" y="5017786"/>
            <a:ext cx="1721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 Volt Regulated</a:t>
            </a:r>
          </a:p>
          <a:p>
            <a:r>
              <a:rPr lang="en-US" dirty="0" smtClean="0"/>
              <a:t>Output for MCU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98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03954" y="5295674"/>
            <a:ext cx="1652639" cy="12468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0341" t="7897" r="8977" b="11818"/>
          <a:stretch/>
        </p:blipFill>
        <p:spPr>
          <a:xfrm rot="5400000">
            <a:off x="3362561" y="1605250"/>
            <a:ext cx="5878602" cy="3899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2978" t="27765" r="29549" b="30483"/>
          <a:stretch/>
        </p:blipFill>
        <p:spPr>
          <a:xfrm>
            <a:off x="1046922" y="1331842"/>
            <a:ext cx="1451113" cy="16167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3007" t="4998" r="3225" b="3614"/>
          <a:stretch/>
        </p:blipFill>
        <p:spPr>
          <a:xfrm rot="16200000">
            <a:off x="4614008" y="4373355"/>
            <a:ext cx="3169729" cy="11811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 flipV="1">
            <a:off x="1398850" y="1556297"/>
            <a:ext cx="5655958" cy="208919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2064971" y="2815868"/>
            <a:ext cx="2761365" cy="35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>
            <a:off x="1937801" y="2852201"/>
            <a:ext cx="3372986" cy="1689521"/>
          </a:xfrm>
          <a:prstGeom prst="bentConnector3">
            <a:avLst>
              <a:gd name="adj1" fmla="val -90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/>
          <p:nvPr/>
        </p:nvCxnSpPr>
        <p:spPr>
          <a:xfrm>
            <a:off x="1853699" y="2900567"/>
            <a:ext cx="3446849" cy="2040826"/>
          </a:xfrm>
          <a:prstGeom prst="bentConnector3">
            <a:avLst>
              <a:gd name="adj1" fmla="val -246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/>
          <p:nvPr/>
        </p:nvCxnSpPr>
        <p:spPr>
          <a:xfrm>
            <a:off x="1745373" y="2948444"/>
            <a:ext cx="3565414" cy="2144340"/>
          </a:xfrm>
          <a:prstGeom prst="bentConnector3">
            <a:avLst>
              <a:gd name="adj1" fmla="val 236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>
            <a:off x="1642304" y="2948444"/>
            <a:ext cx="3596491" cy="2673648"/>
          </a:xfrm>
          <a:prstGeom prst="bentConnector3">
            <a:avLst>
              <a:gd name="adj1" fmla="val 161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604328" y="4182106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D3</a:t>
            </a:r>
            <a:endParaRPr lang="en-US" sz="1400" dirty="0"/>
          </a:p>
        </p:txBody>
      </p:sp>
      <p:cxnSp>
        <p:nvCxnSpPr>
          <p:cNvPr id="28" name="Straight Connector 27"/>
          <p:cNvCxnSpPr/>
          <p:nvPr/>
        </p:nvCxnSpPr>
        <p:spPr>
          <a:xfrm flipH="1" flipV="1">
            <a:off x="7054808" y="3810000"/>
            <a:ext cx="869992" cy="889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4808919" y="4138055"/>
            <a:ext cx="483181" cy="11093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7054808" y="4172390"/>
            <a:ext cx="717592" cy="12048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1823382" y="5696285"/>
            <a:ext cx="2985537" cy="8225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1823383" y="6072305"/>
            <a:ext cx="2827558" cy="258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1840800" y="5797974"/>
            <a:ext cx="3459748" cy="73947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 flipV="1">
            <a:off x="1840800" y="5974473"/>
            <a:ext cx="3459748" cy="14543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4785052" y="1240954"/>
            <a:ext cx="323880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4585625" y="1001053"/>
            <a:ext cx="3223447" cy="2593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Slide Number Placeholder 5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4A30-E0A2-D941-889F-79684416FD0D}" type="slidenum">
              <a:rPr lang="en-US" smtClean="0"/>
              <a:t>6</a:t>
            </a:fld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2615565" y="5314217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D9</a:t>
            </a:r>
            <a:endParaRPr lang="en-US" sz="1400" dirty="0"/>
          </a:p>
        </p:txBody>
      </p:sp>
      <p:sp>
        <p:nvSpPr>
          <p:cNvPr id="54" name="TextBox 53"/>
          <p:cNvSpPr txBox="1"/>
          <p:nvPr/>
        </p:nvSpPr>
        <p:spPr>
          <a:xfrm>
            <a:off x="2626060" y="4637965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D5</a:t>
            </a:r>
            <a:endParaRPr lang="en-US" sz="1400" dirty="0"/>
          </a:p>
        </p:txBody>
      </p:sp>
      <p:sp>
        <p:nvSpPr>
          <p:cNvPr id="55" name="TextBox 54"/>
          <p:cNvSpPr txBox="1"/>
          <p:nvPr/>
        </p:nvSpPr>
        <p:spPr>
          <a:xfrm>
            <a:off x="2615191" y="5049660"/>
            <a:ext cx="539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D6</a:t>
            </a:r>
            <a:endParaRPr lang="en-US" sz="1400" dirty="0"/>
          </a:p>
        </p:txBody>
      </p:sp>
      <p:sp>
        <p:nvSpPr>
          <p:cNvPr id="56" name="TextBox 55"/>
          <p:cNvSpPr txBox="1"/>
          <p:nvPr/>
        </p:nvSpPr>
        <p:spPr>
          <a:xfrm>
            <a:off x="803214" y="481775"/>
            <a:ext cx="2540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Breadboard Connections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659352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50" y="419100"/>
            <a:ext cx="7886700" cy="776289"/>
          </a:xfrm>
        </p:spPr>
        <p:txBody>
          <a:bodyPr>
            <a:normAutofit/>
          </a:bodyPr>
          <a:lstStyle/>
          <a:p>
            <a:r>
              <a:rPr lang="en-US" sz="3600" b="1" smtClean="0"/>
              <a:t>Sample Programming Tasks 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50" y="1343025"/>
            <a:ext cx="7886700" cy="4351338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Download and setup the Arduino IDE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Load the CH340D driver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Run the Blink program (Google “Arduino Blink”)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Make a motor turn on and off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Change motor direction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Make a robot dance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Make a robot go in a square pattern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Make a robot go through a maze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Hook up the ping sensor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Measure the distance in front of the ping sensor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Hook up the ping sensor to the robot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Make the robot turn when it gets close to a wall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Make an LED strip light up with different colors when the robot is moving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4A30-E0A2-D941-889F-79684416FD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49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Initialize the state of the computer</a:t>
            </a:r>
          </a:p>
          <a:p>
            <a:r>
              <a:rPr lang="en-US" dirty="0" smtClean="0"/>
              <a:t>Set input and outputs</a:t>
            </a:r>
          </a:p>
          <a:p>
            <a:r>
              <a:rPr lang="en-US" dirty="0" smtClean="0"/>
              <a:t>Write to the serial console for debugging</a:t>
            </a:r>
          </a:p>
          <a:p>
            <a:r>
              <a:rPr lang="en-US" dirty="0" smtClean="0"/>
              <a:t>Use a variable to hold sensor data</a:t>
            </a:r>
          </a:p>
          <a:p>
            <a:r>
              <a:rPr lang="en-US" dirty="0" smtClean="0"/>
              <a:t>Use if/then/else to change program flow</a:t>
            </a:r>
          </a:p>
          <a:p>
            <a:r>
              <a:rPr lang="en-US" dirty="0" smtClean="0"/>
              <a:t>Use a for loop to cycle through values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4A30-E0A2-D941-889F-79684416FD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94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5" y="1592860"/>
            <a:ext cx="6124575" cy="4820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050" y="206209"/>
            <a:ext cx="3041650" cy="883496"/>
          </a:xfrm>
        </p:spPr>
        <p:txBody>
          <a:bodyPr>
            <a:normAutofit/>
          </a:bodyPr>
          <a:lstStyle/>
          <a:p>
            <a:r>
              <a:rPr lang="en-US" sz="3200" b="1" smtClean="0"/>
              <a:t>Arduino IDE</a:t>
            </a:r>
            <a:endParaRPr lang="en-US" sz="3200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4A30-E0A2-D941-889F-79684416FD0D}" type="slidenum">
              <a:rPr lang="en-US" smtClean="0"/>
              <a:t>9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663700" y="925553"/>
            <a:ext cx="2085975" cy="95514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781300" y="432540"/>
            <a:ext cx="2763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Upload Program </a:t>
            </a:r>
            <a:r>
              <a:rPr lang="en-US" smtClean="0"/>
              <a:t>to Arduino</a:t>
            </a:r>
            <a:endParaRPr lang="en-US"/>
          </a:p>
        </p:txBody>
      </p:sp>
      <p:cxnSp>
        <p:nvCxnSpPr>
          <p:cNvPr id="10" name="Straight Arrow Connector 9"/>
          <p:cNvCxnSpPr>
            <a:stCxn id="12" idx="2"/>
          </p:cNvCxnSpPr>
          <p:nvPr/>
        </p:nvCxnSpPr>
        <p:spPr>
          <a:xfrm>
            <a:off x="7007777" y="801872"/>
            <a:ext cx="104223" cy="107882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962683" y="432540"/>
            <a:ext cx="2090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Open Serial Monitor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3707349" y="2471592"/>
            <a:ext cx="4080926" cy="94470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788275" y="3094703"/>
            <a:ext cx="10431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Arduino</a:t>
            </a:r>
          </a:p>
          <a:p>
            <a:r>
              <a:rPr lang="en-US" dirty="0" smtClean="0"/>
              <a:t>Digital</a:t>
            </a:r>
          </a:p>
          <a:p>
            <a:r>
              <a:rPr lang="en-US" dirty="0" smtClean="0"/>
              <a:t>Pin</a:t>
            </a:r>
          </a:p>
          <a:p>
            <a:r>
              <a:rPr lang="en-US" dirty="0" smtClean="0"/>
              <a:t>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21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15064</TotalTime>
  <Words>645</Words>
  <Application>Microsoft Macintosh PowerPoint</Application>
  <PresentationFormat>On-screen Show (4:3)</PresentationFormat>
  <Paragraphs>147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Mangal</vt:lpstr>
      <vt:lpstr>Office Theme</vt:lpstr>
      <vt:lpstr>CoderDojo Robot</vt:lpstr>
      <vt:lpstr>CoderDojo Robot Parts</vt:lpstr>
      <vt:lpstr>PowerPoint Presentation</vt:lpstr>
      <vt:lpstr>PowerPoint Presentation</vt:lpstr>
      <vt:lpstr>PowerPoint Presentation</vt:lpstr>
      <vt:lpstr>PowerPoint Presentation</vt:lpstr>
      <vt:lpstr>Sample Programming Tasks </vt:lpstr>
      <vt:lpstr>Programming Concepts</vt:lpstr>
      <vt:lpstr>Arduino IDE</vt:lpstr>
      <vt:lpstr>Common Arduino Functions</vt:lpstr>
      <vt:lpstr>PowerPoint Presentation</vt:lpstr>
      <vt:lpstr>Handy References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McCreary</dc:creator>
  <cp:lastModifiedBy>Dan McCreary</cp:lastModifiedBy>
  <cp:revision>30</cp:revision>
  <cp:lastPrinted>2017-12-23T16:24:55Z</cp:lastPrinted>
  <dcterms:created xsi:type="dcterms:W3CDTF">2017-12-18T02:27:23Z</dcterms:created>
  <dcterms:modified xsi:type="dcterms:W3CDTF">2018-01-06T16:26:25Z</dcterms:modified>
</cp:coreProperties>
</file>